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9" r:id="rId2"/>
    <p:sldId id="261" r:id="rId3"/>
    <p:sldId id="263" r:id="rId4"/>
    <p:sldId id="260" r:id="rId5"/>
    <p:sldId id="269" r:id="rId6"/>
    <p:sldId id="264" r:id="rId7"/>
    <p:sldId id="265" r:id="rId8"/>
    <p:sldId id="276" r:id="rId9"/>
    <p:sldId id="272" r:id="rId10"/>
    <p:sldId id="270" r:id="rId11"/>
    <p:sldId id="273" r:id="rId12"/>
    <p:sldId id="274" r:id="rId13"/>
    <p:sldId id="275" r:id="rId14"/>
    <p:sldId id="262" r:id="rId15"/>
    <p:sldId id="266" r:id="rId16"/>
    <p:sldId id="268" r:id="rId17"/>
    <p:sldId id="277" r:id="rId18"/>
    <p:sldId id="278" r:id="rId19"/>
    <p:sldId id="280" r:id="rId20"/>
    <p:sldId id="257" r:id="rId21"/>
    <p:sldId id="282" r:id="rId22"/>
    <p:sldId id="281" r:id="rId23"/>
    <p:sldId id="284" r:id="rId24"/>
    <p:sldId id="279" r:id="rId25"/>
    <p:sldId id="283" r:id="rId26"/>
    <p:sldId id="285" r:id="rId27"/>
    <p:sldId id="286" r:id="rId2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p:cViewPr varScale="1">
        <p:scale>
          <a:sx n="99" d="100"/>
          <a:sy n="99" d="100"/>
        </p:scale>
        <p:origin x="1464"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20" name="19 Marcador de pie de página"/>
          <p:cNvSpPr>
            <a:spLocks noGrp="1"/>
          </p:cNvSpPr>
          <p:nvPr>
            <p:ph type="ftr" sz="quarter" idx="11"/>
          </p:nvPr>
        </p:nvSpPr>
        <p:spPr/>
        <p:txBody>
          <a:bodyPr/>
          <a:lstStyle/>
          <a:p>
            <a:endParaRPr lang="es-AR"/>
          </a:p>
        </p:txBody>
      </p:sp>
      <p:sp>
        <p:nvSpPr>
          <p:cNvPr id="10" name="9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45050DE-F8CE-4ED8-A52F-D6F31E9D2715}" type="datetimeFigureOut">
              <a:rPr lang="es-AR" smtClean="0"/>
              <a:t>7/7/20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2C8E8BE-C804-4B95-B13B-3C3C8A2BCCE9}" type="slidenum">
              <a:rPr lang="es-AR" smtClean="0"/>
              <a:t>‹#›</a:t>
            </a:fld>
            <a:endParaRPr lang="es-A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5050DE-F8CE-4ED8-A52F-D6F31E9D2715}" type="datetimeFigureOut">
              <a:rPr lang="es-AR" smtClean="0"/>
              <a:t>7/7/20</a:t>
            </a:fld>
            <a:endParaRPr lang="es-A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2C8E8BE-C804-4B95-B13B-3C3C8A2BCCE9}" type="slidenum">
              <a:rPr lang="es-AR" smtClean="0"/>
              <a:t>‹#›</a:t>
            </a:fld>
            <a:endParaRPr lang="es-A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dissolv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ommons.wikimedia.org/wiki/File:Examination_of_a_X-Ray_exposure.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91264" cy="1008112"/>
          </a:xfrm>
        </p:spPr>
        <p:txBody>
          <a:bodyPr>
            <a:normAutofit/>
          </a:bodyPr>
          <a:lstStyle/>
          <a:p>
            <a:pPr algn="ctr"/>
            <a:r>
              <a:rPr lang="es-AR" sz="5400" dirty="0"/>
              <a:t>Sala de rayos x</a:t>
            </a:r>
          </a:p>
        </p:txBody>
      </p:sp>
      <p:pic>
        <p:nvPicPr>
          <p:cNvPr id="4098" name="Picture 2" descr="C:\Users\nancy\Pictures\final de fisica\1327894607-sala-rx-528x372.jpg"/>
          <p:cNvPicPr>
            <a:picLocks noGrp="1" noChangeAspect="1" noChangeArrowheads="1"/>
          </p:cNvPicPr>
          <p:nvPr>
            <p:ph sz="half" idx="1"/>
          </p:nvPr>
        </p:nvPicPr>
        <p:blipFill>
          <a:blip r:embed="rId2" cstate="print"/>
          <a:srcRect/>
          <a:stretch>
            <a:fillRect/>
          </a:stretch>
        </p:blipFill>
        <p:spPr bwMode="auto">
          <a:xfrm>
            <a:off x="683568" y="1412776"/>
            <a:ext cx="7632848" cy="511256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sz="6000" dirty="0"/>
              <a:t>Componentes del blindaje</a:t>
            </a:r>
            <a:br>
              <a:rPr lang="es-AR" dirty="0"/>
            </a:br>
            <a:endParaRPr lang="es-AR" dirty="0"/>
          </a:p>
        </p:txBody>
      </p:sp>
      <p:sp>
        <p:nvSpPr>
          <p:cNvPr id="3" name="2 Marcador de contenido"/>
          <p:cNvSpPr>
            <a:spLocks noGrp="1"/>
          </p:cNvSpPr>
          <p:nvPr>
            <p:ph idx="1"/>
          </p:nvPr>
        </p:nvSpPr>
        <p:spPr/>
        <p:txBody>
          <a:bodyPr/>
          <a:lstStyle/>
          <a:p>
            <a:r>
              <a:rPr lang="es-AR" sz="5400" dirty="0"/>
              <a:t>Paredes interiores.</a:t>
            </a:r>
          </a:p>
          <a:p>
            <a:r>
              <a:rPr lang="es-AR" sz="5400" dirty="0"/>
              <a:t>Puertas.</a:t>
            </a:r>
          </a:p>
          <a:p>
            <a:r>
              <a:rPr lang="es-AR" sz="5400" dirty="0"/>
              <a:t>Ventanas.</a:t>
            </a:r>
          </a:p>
          <a:p>
            <a:r>
              <a:rPr lang="es-AR" sz="5400" dirty="0"/>
              <a:t>Pisos.</a:t>
            </a:r>
          </a:p>
          <a:p>
            <a:pPr>
              <a:buNone/>
            </a:pPr>
            <a:endParaRPr lang="es-AR"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sz="6700" dirty="0"/>
              <a:t>Tipos de radiación</a:t>
            </a:r>
            <a:br>
              <a:rPr lang="es-AR" dirty="0"/>
            </a:br>
            <a:endParaRPr lang="es-AR" dirty="0"/>
          </a:p>
        </p:txBody>
      </p:sp>
      <p:sp>
        <p:nvSpPr>
          <p:cNvPr id="3" name="2 Marcador de contenido"/>
          <p:cNvSpPr>
            <a:spLocks noGrp="1"/>
          </p:cNvSpPr>
          <p:nvPr>
            <p:ph idx="1"/>
          </p:nvPr>
        </p:nvSpPr>
        <p:spPr/>
        <p:txBody>
          <a:bodyPr/>
          <a:lstStyle/>
          <a:p>
            <a:pPr>
              <a:buNone/>
            </a:pPr>
            <a:endParaRPr lang="es-AR" dirty="0"/>
          </a:p>
          <a:p>
            <a:r>
              <a:rPr lang="es-AR" sz="4400" dirty="0"/>
              <a:t>Radiación primaria. </a:t>
            </a:r>
          </a:p>
          <a:p>
            <a:pPr>
              <a:buNone/>
            </a:pPr>
            <a:endParaRPr lang="es-AR" sz="4400" dirty="0"/>
          </a:p>
          <a:p>
            <a:pPr>
              <a:buNone/>
            </a:pPr>
            <a:endParaRPr lang="es-AR" sz="4400" dirty="0"/>
          </a:p>
          <a:p>
            <a:r>
              <a:rPr lang="es-AR" sz="4400" dirty="0"/>
              <a:t>Radiación secundaria.</a:t>
            </a:r>
          </a:p>
          <a:p>
            <a:pPr>
              <a:buNone/>
            </a:pPr>
            <a:endParaRPr lang="es-AR"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RADIACION PRIMARIA	</a:t>
            </a:r>
          </a:p>
        </p:txBody>
      </p:sp>
      <p:sp>
        <p:nvSpPr>
          <p:cNvPr id="3" name="2 Marcador de contenido"/>
          <p:cNvSpPr>
            <a:spLocks noGrp="1"/>
          </p:cNvSpPr>
          <p:nvPr>
            <p:ph idx="1"/>
          </p:nvPr>
        </p:nvSpPr>
        <p:spPr/>
        <p:txBody>
          <a:bodyPr/>
          <a:lstStyle/>
          <a:p>
            <a:endParaRPr lang="es-AR" dirty="0"/>
          </a:p>
          <a:p>
            <a:pPr>
              <a:buNone/>
            </a:pPr>
            <a:r>
              <a:rPr lang="es-AR" dirty="0"/>
              <a:t>  También llamada haz útil, es la radiación emitida directamente desde el tubo de rayos X y que es usada para la imagen del paciente. Así la barrera primaria es la pared, el techo o cualquier estructura que atenuará al haz primario a valores aceptables.</a:t>
            </a:r>
          </a:p>
          <a:p>
            <a:endParaRPr lang="es-AR"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RADIACION SECUNDARIA</a:t>
            </a:r>
          </a:p>
        </p:txBody>
      </p:sp>
      <p:sp>
        <p:nvSpPr>
          <p:cNvPr id="3" name="2 Marcador de contenido"/>
          <p:cNvSpPr>
            <a:spLocks noGrp="1"/>
          </p:cNvSpPr>
          <p:nvPr>
            <p:ph idx="1"/>
          </p:nvPr>
        </p:nvSpPr>
        <p:spPr/>
        <p:txBody>
          <a:bodyPr/>
          <a:lstStyle/>
          <a:p>
            <a:endParaRPr lang="es-AR" dirty="0"/>
          </a:p>
          <a:p>
            <a:pPr>
              <a:buNone/>
            </a:pPr>
            <a:r>
              <a:rPr lang="es-AR" dirty="0"/>
              <a:t>  Consiste en la radiación dispersada por el paciente o cualquier objeto y la radiación de fuga emitida por el tubo. Así entonces la barrera secundaria será toda estructura que atenúe esta radiación a valores aceptables.</a:t>
            </a:r>
          </a:p>
          <a:p>
            <a:pPr>
              <a:buNone/>
            </a:pPr>
            <a:endParaRPr lang="es-AR"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7170" name="Picture 2" descr="C:\Users\nancy\Pictures\final de fisica\slide-119-7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10242" name="Picture 2" descr="C:\Users\nancy\Pictures\final de fisica\slide-120-7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PUERTAS 	</a:t>
            </a:r>
          </a:p>
        </p:txBody>
      </p:sp>
      <p:sp>
        <p:nvSpPr>
          <p:cNvPr id="3" name="2 Marcador de contenido"/>
          <p:cNvSpPr>
            <a:spLocks noGrp="1"/>
          </p:cNvSpPr>
          <p:nvPr>
            <p:ph idx="1"/>
          </p:nvPr>
        </p:nvSpPr>
        <p:spPr>
          <a:xfrm>
            <a:off x="1435608" y="1700808"/>
            <a:ext cx="7528880" cy="3888432"/>
          </a:xfrm>
        </p:spPr>
        <p:txBody>
          <a:bodyPr>
            <a:normAutofit lnSpcReduction="10000"/>
          </a:bodyPr>
          <a:lstStyle/>
          <a:p>
            <a:pPr>
              <a:buNone/>
            </a:pPr>
            <a:endParaRPr lang="es-AR" dirty="0"/>
          </a:p>
          <a:p>
            <a:r>
              <a:rPr lang="es-AR" dirty="0"/>
              <a:t>Los materiales de las puertas pueden variar mucho en su composición. Se debe chequear bien y analizar si hace falta agregar protección adicional.</a:t>
            </a:r>
          </a:p>
          <a:p>
            <a:r>
              <a:rPr lang="es-AR" dirty="0"/>
              <a:t>Muchas veces es necesario colocar placas de plomo a la puerta y el marco de esta para evitar fugas por la unión </a:t>
            </a:r>
          </a:p>
          <a:p>
            <a:endParaRPr lang="es-AR"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VENTANAS</a:t>
            </a:r>
          </a:p>
        </p:txBody>
      </p:sp>
      <p:sp>
        <p:nvSpPr>
          <p:cNvPr id="3" name="2 Marcador de contenido"/>
          <p:cNvSpPr>
            <a:spLocks noGrp="1"/>
          </p:cNvSpPr>
          <p:nvPr>
            <p:ph idx="1"/>
          </p:nvPr>
        </p:nvSpPr>
        <p:spPr>
          <a:xfrm>
            <a:off x="1435608" y="1124744"/>
            <a:ext cx="7498080" cy="5123656"/>
          </a:xfrm>
        </p:spPr>
        <p:txBody>
          <a:bodyPr>
            <a:normAutofit/>
          </a:bodyPr>
          <a:lstStyle/>
          <a:p>
            <a:endParaRPr lang="es-AR" dirty="0"/>
          </a:p>
          <a:p>
            <a:r>
              <a:rPr lang="es-AR" dirty="0"/>
              <a:t>Existen distintos tipos de materiales adecuados para instalaciones de rayos X. Es deseable que los materiales sean durables y que conserven su transparencia óptica con el tiempo.</a:t>
            </a:r>
          </a:p>
          <a:p>
            <a:pPr lvl="1"/>
            <a:r>
              <a:rPr lang="es-AR" dirty="0"/>
              <a:t>Vidrio plomado  (para un KV particular)</a:t>
            </a:r>
          </a:p>
          <a:p>
            <a:pPr lvl="1"/>
            <a:r>
              <a:rPr lang="es-AR" dirty="0"/>
              <a:t>Placas de vidrio  (Niveles de Radiación Bajos)</a:t>
            </a:r>
          </a:p>
          <a:p>
            <a:pPr lvl="1"/>
            <a:r>
              <a:rPr lang="es-AR" dirty="0"/>
              <a:t>Acrílico plomado (</a:t>
            </a:r>
            <a:r>
              <a:rPr lang="es-AR" dirty="0" err="1"/>
              <a:t>Dif</a:t>
            </a:r>
            <a:r>
              <a:rPr lang="es-AR" dirty="0"/>
              <a:t>. Espesores pero se marca) </a:t>
            </a:r>
          </a:p>
          <a:p>
            <a:pPr lvl="1"/>
            <a:endParaRPr lang="es-AR"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PISOS</a:t>
            </a:r>
          </a:p>
        </p:txBody>
      </p:sp>
      <p:sp>
        <p:nvSpPr>
          <p:cNvPr id="3" name="2 Marcador de contenido"/>
          <p:cNvSpPr>
            <a:spLocks noGrp="1"/>
          </p:cNvSpPr>
          <p:nvPr>
            <p:ph idx="1"/>
          </p:nvPr>
        </p:nvSpPr>
        <p:spPr>
          <a:xfrm>
            <a:off x="1435608" y="1196752"/>
            <a:ext cx="7498080" cy="5400600"/>
          </a:xfrm>
        </p:spPr>
        <p:txBody>
          <a:bodyPr>
            <a:normAutofit/>
          </a:bodyPr>
          <a:lstStyle/>
          <a:p>
            <a:endParaRPr lang="es-AR" dirty="0"/>
          </a:p>
          <a:p>
            <a:r>
              <a:rPr lang="es-AR" dirty="0"/>
              <a:t>El material mas usado es el hormigón o concreto. </a:t>
            </a:r>
          </a:p>
          <a:p>
            <a:r>
              <a:rPr lang="es-AR" dirty="0"/>
              <a:t>Altura piso a techo. Aunque estas pueden variar entre los 3 y 5 </a:t>
            </a:r>
            <a:r>
              <a:rPr lang="es-AR" dirty="0" err="1"/>
              <a:t>mts</a:t>
            </a:r>
            <a:r>
              <a:rPr lang="es-AR" dirty="0"/>
              <a:t>, la altura del blindaje no supera los 2,1 </a:t>
            </a:r>
            <a:r>
              <a:rPr lang="es-AR" dirty="0" err="1"/>
              <a:t>mts</a:t>
            </a:r>
            <a:r>
              <a:rPr lang="es-AR" dirty="0"/>
              <a:t> desde el piso. Si se requiriese protección encima del cuarto de rayos X, entonces debe agregarse protección adicional hasta el techo inclusive. </a:t>
            </a:r>
          </a:p>
          <a:p>
            <a:pPr>
              <a:buNone/>
            </a:pPr>
            <a:endParaRPr lang="es-AR"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74638"/>
            <a:ext cx="7674056" cy="1143000"/>
          </a:xfrm>
        </p:spPr>
        <p:txBody>
          <a:bodyPr/>
          <a:lstStyle/>
          <a:p>
            <a:pPr algn="ctr"/>
            <a:r>
              <a:rPr lang="es-AR" dirty="0"/>
              <a:t>NORMATIVA DE SEÑALES</a:t>
            </a:r>
          </a:p>
        </p:txBody>
      </p:sp>
      <p:sp>
        <p:nvSpPr>
          <p:cNvPr id="3" name="2 Marcador de contenido"/>
          <p:cNvSpPr>
            <a:spLocks noGrp="1"/>
          </p:cNvSpPr>
          <p:nvPr>
            <p:ph idx="1"/>
          </p:nvPr>
        </p:nvSpPr>
        <p:spPr>
          <a:xfrm>
            <a:off x="1259632" y="1447800"/>
            <a:ext cx="7674056" cy="4800600"/>
          </a:xfrm>
        </p:spPr>
        <p:txBody>
          <a:bodyPr>
            <a:normAutofit lnSpcReduction="10000"/>
          </a:bodyPr>
          <a:lstStyle/>
          <a:p>
            <a:pPr>
              <a:buNone/>
            </a:pPr>
            <a:r>
              <a:rPr lang="es-AR" dirty="0"/>
              <a:t>La clasificación de las distintas zonas vendrá señalizada mediante un símbolo internacional, al que se denomina trisector: </a:t>
            </a:r>
          </a:p>
          <a:p>
            <a:pPr>
              <a:buNone/>
            </a:pPr>
            <a:r>
              <a:rPr lang="es-AR" dirty="0"/>
              <a:t>  Es un “trébol” enmarcado</a:t>
            </a:r>
          </a:p>
          <a:p>
            <a:pPr>
              <a:buNone/>
            </a:pPr>
            <a:r>
              <a:rPr lang="es-AR" dirty="0"/>
              <a:t>por una orla rectangular del mismo color que el símbolo</a:t>
            </a:r>
          </a:p>
          <a:p>
            <a:pPr>
              <a:buNone/>
            </a:pPr>
            <a:r>
              <a:rPr lang="es-AR" dirty="0"/>
              <a:t>Además, en la parte superior de la señal, una leyenda nos indicará el tipo</a:t>
            </a:r>
          </a:p>
          <a:p>
            <a:pPr>
              <a:buNone/>
            </a:pPr>
            <a:r>
              <a:rPr lang="es-AR" dirty="0"/>
              <a:t>de zona, y en la inferior otra el tipo de riesgo.</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994122"/>
          </a:xfrm>
        </p:spPr>
        <p:txBody>
          <a:bodyPr>
            <a:normAutofit fontScale="90000"/>
          </a:bodyPr>
          <a:lstStyle/>
          <a:p>
            <a:pPr algn="ctr"/>
            <a:r>
              <a:rPr lang="es-AR" dirty="0"/>
              <a:t>TECNICAS BASICAS DE PROTECCION </a:t>
            </a:r>
          </a:p>
        </p:txBody>
      </p:sp>
      <p:sp>
        <p:nvSpPr>
          <p:cNvPr id="3" name="2 Marcador de contenido"/>
          <p:cNvSpPr>
            <a:spLocks noGrp="1"/>
          </p:cNvSpPr>
          <p:nvPr>
            <p:ph idx="1"/>
          </p:nvPr>
        </p:nvSpPr>
        <p:spPr>
          <a:xfrm>
            <a:off x="1435608" y="1447800"/>
            <a:ext cx="7384864" cy="5005536"/>
          </a:xfrm>
        </p:spPr>
        <p:txBody>
          <a:bodyPr/>
          <a:lstStyle/>
          <a:p>
            <a:r>
              <a:rPr lang="es-AR" dirty="0"/>
              <a:t>LOS PROCEDIMIENTOS BASICOS PARA REDUCIR LA DOSIS DE IRRADIACION EXTERNA SON:</a:t>
            </a:r>
          </a:p>
          <a:p>
            <a:pPr lvl="1"/>
            <a:r>
              <a:rPr lang="es-AR" dirty="0"/>
              <a:t>Reducir el tiempo de exposición</a:t>
            </a:r>
          </a:p>
          <a:p>
            <a:pPr lvl="1"/>
            <a:r>
              <a:rPr lang="es-AR" dirty="0"/>
              <a:t>Reducir la actividad de la fuente</a:t>
            </a:r>
          </a:p>
          <a:p>
            <a:pPr lvl="1"/>
            <a:r>
              <a:rPr lang="es-AR" dirty="0"/>
              <a:t>Aumentar la distancia entre las personas expuestas y la fuente de radiación	</a:t>
            </a:r>
          </a:p>
          <a:p>
            <a:pPr lvl="1"/>
            <a:r>
              <a:rPr lang="es-AR" dirty="0"/>
              <a:t>Interponer blindajes entre las personas expuestas y las fuentes de radiación.</a:t>
            </a:r>
          </a:p>
          <a:p>
            <a:pPr lvl="1"/>
            <a:endParaRPr lang="es-A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ZONA CONTROLADA</a:t>
            </a:r>
          </a:p>
        </p:txBody>
      </p:sp>
      <p:pic>
        <p:nvPicPr>
          <p:cNvPr id="6" name="Picture 2"/>
          <p:cNvPicPr>
            <a:picLocks noChangeAspect="1" noChangeArrowheads="1"/>
          </p:cNvPicPr>
          <p:nvPr/>
        </p:nvPicPr>
        <p:blipFill>
          <a:blip r:embed="rId2" cstate="print"/>
          <a:srcRect/>
          <a:stretch>
            <a:fillRect/>
          </a:stretch>
        </p:blipFill>
        <p:spPr bwMode="auto">
          <a:xfrm>
            <a:off x="5868144" y="3140968"/>
            <a:ext cx="2808312" cy="3501008"/>
          </a:xfrm>
          <a:prstGeom prst="rect">
            <a:avLst/>
          </a:prstGeom>
          <a:noFill/>
          <a:ln w="9525">
            <a:noFill/>
            <a:miter lim="800000"/>
            <a:headEnd/>
            <a:tailEnd/>
          </a:ln>
        </p:spPr>
      </p:pic>
      <p:sp>
        <p:nvSpPr>
          <p:cNvPr id="7" name="6 Rectángulo"/>
          <p:cNvSpPr/>
          <p:nvPr/>
        </p:nvSpPr>
        <p:spPr>
          <a:xfrm>
            <a:off x="1187624" y="1556792"/>
            <a:ext cx="7416824" cy="1077218"/>
          </a:xfrm>
          <a:prstGeom prst="rect">
            <a:avLst/>
          </a:prstGeom>
        </p:spPr>
        <p:txBody>
          <a:bodyPr wrap="square">
            <a:spAutoFit/>
          </a:bodyPr>
          <a:lstStyle/>
          <a:p>
            <a:r>
              <a:rPr lang="es-AR" sz="3200" dirty="0">
                <a:solidFill>
                  <a:srgbClr val="92D050"/>
                </a:solidFill>
              </a:rPr>
              <a:t>Señalizada mediante </a:t>
            </a:r>
            <a:r>
              <a:rPr lang="es-AR" sz="3200" i="1" dirty="0">
                <a:solidFill>
                  <a:srgbClr val="92D050"/>
                </a:solidFill>
              </a:rPr>
              <a:t>el trisector verde</a:t>
            </a:r>
          </a:p>
          <a:p>
            <a:endParaRPr lang="es-AR" sz="3200" dirty="0"/>
          </a:p>
        </p:txBody>
      </p:sp>
      <p:sp>
        <p:nvSpPr>
          <p:cNvPr id="8" name="7 Rectángulo"/>
          <p:cNvSpPr/>
          <p:nvPr/>
        </p:nvSpPr>
        <p:spPr>
          <a:xfrm>
            <a:off x="1187624" y="2132856"/>
            <a:ext cx="7704856" cy="1077218"/>
          </a:xfrm>
          <a:prstGeom prst="rect">
            <a:avLst/>
          </a:prstGeom>
        </p:spPr>
        <p:txBody>
          <a:bodyPr wrap="square">
            <a:spAutoFit/>
          </a:bodyPr>
          <a:lstStyle/>
          <a:p>
            <a:r>
              <a:rPr lang="es-AR" sz="3200" dirty="0"/>
              <a:t>Existe la posibilidad de recibir dosis efectivas superiores a 6 </a:t>
            </a:r>
            <a:r>
              <a:rPr lang="es-AR" sz="3200" dirty="0" err="1"/>
              <a:t>mSv</a:t>
            </a:r>
            <a:r>
              <a:rPr lang="es-AR" sz="3200" dirty="0"/>
              <a:t> por año oficial.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AR" dirty="0"/>
              <a:t>DENTRO DE LA ZONA CONTROLADA 	</a:t>
            </a:r>
          </a:p>
        </p:txBody>
      </p:sp>
      <p:sp>
        <p:nvSpPr>
          <p:cNvPr id="3" name="2 Subtítulo"/>
          <p:cNvSpPr>
            <a:spLocks noGrp="1"/>
          </p:cNvSpPr>
          <p:nvPr>
            <p:ph type="subTitle" idx="1"/>
          </p:nvPr>
        </p:nvSpPr>
        <p:spPr>
          <a:xfrm>
            <a:off x="1432560" y="1850064"/>
            <a:ext cx="7531928" cy="4675280"/>
          </a:xfrm>
        </p:spPr>
        <p:txBody>
          <a:bodyPr>
            <a:normAutofit/>
          </a:bodyPr>
          <a:lstStyle/>
          <a:p>
            <a:r>
              <a:rPr lang="es-AR" dirty="0"/>
              <a:t>Para prevenir o limitar la probabilidad y magnitud de accidentes se divide en: </a:t>
            </a:r>
          </a:p>
          <a:p>
            <a:endParaRPr lang="es-AR" dirty="0"/>
          </a:p>
          <a:p>
            <a:r>
              <a:rPr lang="es-AR" dirty="0">
                <a:solidFill>
                  <a:srgbClr val="FFC000"/>
                </a:solidFill>
              </a:rPr>
              <a:t>Zonas de permanencia limitada: (amarillo) </a:t>
            </a:r>
            <a:r>
              <a:rPr lang="es-AR" sz="2000" dirty="0"/>
              <a:t>recibir una dosis superior a los límites de dosis fijados para el trabajador expuesto</a:t>
            </a:r>
          </a:p>
          <a:p>
            <a:r>
              <a:rPr lang="es-AR" dirty="0">
                <a:solidFill>
                  <a:schemeClr val="accent5">
                    <a:lumMod val="60000"/>
                    <a:lumOff val="40000"/>
                  </a:schemeClr>
                </a:solidFill>
              </a:rPr>
              <a:t>Zonas de permanencia reglamentada: (naranja)</a:t>
            </a:r>
            <a:r>
              <a:rPr lang="es-AR" sz="1900" dirty="0">
                <a:solidFill>
                  <a:schemeClr val="accent5">
                    <a:lumMod val="60000"/>
                    <a:lumOff val="40000"/>
                  </a:schemeClr>
                </a:solidFill>
              </a:rPr>
              <a:t> </a:t>
            </a:r>
            <a:r>
              <a:rPr lang="es-AR" sz="1900" dirty="0"/>
              <a:t>riesgo de recibir en cortos períodos de tiempo una dosis superior a los límites de dosis fijados para el trabajador expuesto</a:t>
            </a:r>
          </a:p>
          <a:p>
            <a:r>
              <a:rPr lang="es-AR" dirty="0">
                <a:solidFill>
                  <a:srgbClr val="FF0000"/>
                </a:solidFill>
              </a:rPr>
              <a:t>Zonas de acceso prohibido:  (rojo)</a:t>
            </a:r>
            <a:r>
              <a:rPr lang="es-AR" dirty="0"/>
              <a:t> </a:t>
            </a:r>
            <a:r>
              <a:rPr lang="es-AR" sz="2100" dirty="0"/>
              <a:t>riesgo de recibir, en</a:t>
            </a:r>
          </a:p>
          <a:p>
            <a:r>
              <a:rPr lang="es-AR" sz="2100" dirty="0"/>
              <a:t>una exposición única, dosis superiores a los límites de dosis fijados para el trabajador expuesto.</a:t>
            </a:r>
          </a:p>
          <a:p>
            <a:endParaRPr lang="es-A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ZONA VIGILADA</a:t>
            </a:r>
          </a:p>
        </p:txBody>
      </p:sp>
      <p:sp>
        <p:nvSpPr>
          <p:cNvPr id="3" name="2 Marcador de contenido"/>
          <p:cNvSpPr>
            <a:spLocks noGrp="1"/>
          </p:cNvSpPr>
          <p:nvPr>
            <p:ph idx="1"/>
          </p:nvPr>
        </p:nvSpPr>
        <p:spPr/>
        <p:txBody>
          <a:bodyPr/>
          <a:lstStyle/>
          <a:p>
            <a:pPr>
              <a:buNone/>
            </a:pPr>
            <a:r>
              <a:rPr lang="es-AR" dirty="0">
                <a:solidFill>
                  <a:schemeClr val="accent1">
                    <a:lumMod val="60000"/>
                    <a:lumOff val="40000"/>
                  </a:schemeClr>
                </a:solidFill>
              </a:rPr>
              <a:t>Señalizada con el </a:t>
            </a:r>
            <a:r>
              <a:rPr lang="es-AR" i="1" dirty="0">
                <a:solidFill>
                  <a:schemeClr val="accent1">
                    <a:lumMod val="60000"/>
                    <a:lumOff val="40000"/>
                  </a:schemeClr>
                </a:solidFill>
              </a:rPr>
              <a:t>trisector gris azulado,</a:t>
            </a:r>
          </a:p>
          <a:p>
            <a:pPr>
              <a:buNone/>
            </a:pPr>
            <a:r>
              <a:rPr lang="es-AR" dirty="0"/>
              <a:t>  es aquella zona en la que, no siendo zona controlada, exista la posibilidad de recibir dosis efectivas superiores a los límites de dosis fijados para los miembros del publico</a:t>
            </a:r>
          </a:p>
        </p:txBody>
      </p:sp>
      <p:pic>
        <p:nvPicPr>
          <p:cNvPr id="4" name="Picture 2"/>
          <p:cNvPicPr>
            <a:picLocks noChangeAspect="1" noChangeArrowheads="1"/>
          </p:cNvPicPr>
          <p:nvPr/>
        </p:nvPicPr>
        <p:blipFill>
          <a:blip r:embed="rId2" cstate="print"/>
          <a:srcRect/>
          <a:stretch>
            <a:fillRect/>
          </a:stretch>
        </p:blipFill>
        <p:spPr bwMode="auto">
          <a:xfrm>
            <a:off x="6228184" y="4077072"/>
            <a:ext cx="2376264" cy="278092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0"/>
            <a:ext cx="7498080" cy="3284984"/>
          </a:xfrm>
        </p:spPr>
        <p:txBody>
          <a:bodyPr>
            <a:normAutofit/>
          </a:bodyPr>
          <a:lstStyle/>
          <a:p>
            <a:r>
              <a:rPr lang="es-AR" sz="3200" dirty="0"/>
              <a:t>Esta clasificación tiene validez exclusivamente durante la exposición con los equipos de rayos X, siendo todas ellas zonas de libre acceso, en el caso de que</a:t>
            </a:r>
            <a:br>
              <a:rPr lang="es-AR" sz="3200" dirty="0"/>
            </a:br>
            <a:r>
              <a:rPr lang="es-AR" sz="3200" dirty="0"/>
              <a:t>el equipo no esté en funcionamiento.</a:t>
            </a:r>
          </a:p>
        </p:txBody>
      </p:sp>
      <p:sp>
        <p:nvSpPr>
          <p:cNvPr id="3" name="2 Marcador de contenido"/>
          <p:cNvSpPr>
            <a:spLocks noGrp="1"/>
          </p:cNvSpPr>
          <p:nvPr>
            <p:ph idx="1"/>
          </p:nvPr>
        </p:nvSpPr>
        <p:spPr>
          <a:xfrm>
            <a:off x="1435608" y="3140968"/>
            <a:ext cx="7498080" cy="3312368"/>
          </a:xfrm>
        </p:spPr>
        <p:txBody>
          <a:bodyPr>
            <a:normAutofit fontScale="92500" lnSpcReduction="20000"/>
          </a:bodyPr>
          <a:lstStyle/>
          <a:p>
            <a:pPr>
              <a:buNone/>
            </a:pPr>
            <a:r>
              <a:rPr lang="es-AR" dirty="0"/>
              <a:t>Cuando las luces rojas situadas sobre las puertas están iluminadas</a:t>
            </a:r>
          </a:p>
          <a:p>
            <a:pPr>
              <a:buNone/>
            </a:pPr>
            <a:r>
              <a:rPr lang="es-AR" dirty="0"/>
              <a:t>indican que no se puede entrar a la sala. Antes de entrar a una sala de</a:t>
            </a:r>
          </a:p>
          <a:p>
            <a:pPr>
              <a:buNone/>
            </a:pPr>
            <a:r>
              <a:rPr lang="es-AR" dirty="0"/>
              <a:t>exploración ha de asegurarse que el equipo no está en exposición,</a:t>
            </a:r>
          </a:p>
          <a:p>
            <a:pPr>
              <a:buNone/>
            </a:pPr>
            <a:r>
              <a:rPr lang="es-AR" dirty="0"/>
              <a:t>mediante la observación de dicha señal luminosa.</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a:t>SEÑALES FUERA DE LA SALA DE RAYOS </a:t>
            </a:r>
          </a:p>
        </p:txBody>
      </p:sp>
      <p:pic>
        <p:nvPicPr>
          <p:cNvPr id="4" name="il_fi" descr="http://pixabay.com/static/uploads/photo/2012/04/01/19/10/symbol-24093_640.png"/>
          <p:cNvPicPr>
            <a:picLocks noGrp="1"/>
          </p:cNvPicPr>
          <p:nvPr>
            <p:ph idx="1"/>
          </p:nvPr>
        </p:nvPicPr>
        <p:blipFill>
          <a:blip r:embed="rId2" cstate="print"/>
          <a:srcRect/>
          <a:stretch>
            <a:fillRect/>
          </a:stretch>
        </p:blipFill>
        <p:spPr bwMode="auto">
          <a:xfrm>
            <a:off x="1259632" y="1628800"/>
            <a:ext cx="2808312" cy="2269232"/>
          </a:xfrm>
          <a:prstGeom prst="rect">
            <a:avLst/>
          </a:prstGeom>
          <a:noFill/>
          <a:ln w="9525">
            <a:noFill/>
            <a:miter lim="800000"/>
            <a:headEnd/>
            <a:tailEnd/>
          </a:ln>
        </p:spPr>
      </p:pic>
      <p:pic>
        <p:nvPicPr>
          <p:cNvPr id="14338" name="Picture 2" descr="http://www.paritarios.cl/images/radiacion.jpg"/>
          <p:cNvPicPr>
            <a:picLocks noChangeAspect="1" noChangeArrowheads="1"/>
          </p:cNvPicPr>
          <p:nvPr/>
        </p:nvPicPr>
        <p:blipFill>
          <a:blip r:embed="rId3" cstate="print"/>
          <a:srcRect/>
          <a:stretch>
            <a:fillRect/>
          </a:stretch>
        </p:blipFill>
        <p:spPr bwMode="auto">
          <a:xfrm>
            <a:off x="5292080" y="1628800"/>
            <a:ext cx="2160240" cy="2304256"/>
          </a:xfrm>
          <a:prstGeom prst="rect">
            <a:avLst/>
          </a:prstGeom>
          <a:noFill/>
        </p:spPr>
      </p:pic>
      <p:pic>
        <p:nvPicPr>
          <p:cNvPr id="14340" name="Picture 4" descr="http://us.123rf.com/400wm/400/400/thorsten/thorsten0904/thorsten090400018/4703706-senal-de-advertencia-de-radiacion-simbolo-atomica-fondo-blanco.jpg"/>
          <p:cNvPicPr>
            <a:picLocks noChangeAspect="1" noChangeArrowheads="1"/>
          </p:cNvPicPr>
          <p:nvPr/>
        </p:nvPicPr>
        <p:blipFill>
          <a:blip r:embed="rId4" cstate="print"/>
          <a:srcRect/>
          <a:stretch>
            <a:fillRect/>
          </a:stretch>
        </p:blipFill>
        <p:spPr bwMode="auto">
          <a:xfrm>
            <a:off x="1403648" y="4077072"/>
            <a:ext cx="2736304" cy="2462437"/>
          </a:xfrm>
          <a:prstGeom prst="rect">
            <a:avLst/>
          </a:prstGeom>
          <a:noFill/>
        </p:spPr>
      </p:pic>
      <p:pic>
        <p:nvPicPr>
          <p:cNvPr id="14342" name="Picture 6" descr="https://encrypted-tbn2.gstatic.com/images?q=tbn:ANd9GcTcay7w1USgjW1pulBE6VDFj0PbrA_HlrGCkDls3uM8avevxqpBmQ"/>
          <p:cNvPicPr>
            <a:picLocks noChangeAspect="1" noChangeArrowheads="1"/>
          </p:cNvPicPr>
          <p:nvPr/>
        </p:nvPicPr>
        <p:blipFill>
          <a:blip r:embed="rId5" cstate="print"/>
          <a:srcRect/>
          <a:stretch>
            <a:fillRect/>
          </a:stretch>
        </p:blipFill>
        <p:spPr bwMode="auto">
          <a:xfrm>
            <a:off x="5508104" y="4293096"/>
            <a:ext cx="2016224" cy="208823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heel(4)">
                                      <p:cBhvr>
                                        <p:cTn id="13" dur="20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wheel(4)">
                                      <p:cBhvr>
                                        <p:cTn id="18" dur="2000"/>
                                        <p:tgtEl>
                                          <p:spTgt spid="1433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fade">
                                      <p:cBhvr>
                                        <p:cTn id="23" dur="1000"/>
                                        <p:tgtEl>
                                          <p:spTgt spid="14342"/>
                                        </p:tgtEl>
                                      </p:cBhvr>
                                    </p:animEffect>
                                    <p:anim calcmode="lin" valueType="num">
                                      <p:cBhvr>
                                        <p:cTn id="24" dur="1000" fill="hold"/>
                                        <p:tgtEl>
                                          <p:spTgt spid="14342"/>
                                        </p:tgtEl>
                                        <p:attrNameLst>
                                          <p:attrName>ppt_x</p:attrName>
                                        </p:attrNameLst>
                                      </p:cBhvr>
                                      <p:tavLst>
                                        <p:tav tm="0">
                                          <p:val>
                                            <p:strVal val="#ppt_x"/>
                                          </p:val>
                                        </p:tav>
                                        <p:tav tm="100000">
                                          <p:val>
                                            <p:strVal val="#ppt_x"/>
                                          </p:val>
                                        </p:tav>
                                      </p:tavLst>
                                    </p:anim>
                                    <p:anim calcmode="lin" valueType="num">
                                      <p:cBhvr>
                                        <p:cTn id="25"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994122"/>
          </a:xfrm>
        </p:spPr>
        <p:txBody>
          <a:bodyPr/>
          <a:lstStyle/>
          <a:p>
            <a:pPr algn="ctr"/>
            <a:r>
              <a:rPr lang="es-AR" dirty="0"/>
              <a:t>SEÑALIZACION</a:t>
            </a:r>
          </a:p>
        </p:txBody>
      </p:sp>
      <p:pic>
        <p:nvPicPr>
          <p:cNvPr id="4" name="il_fi" descr="http://rlv.zcache.es/postal_anti_del_simbolo_de_la_radiacion_de_la_ener-r1206c4f6cd3c4f14aa909c831b2d6781_vgbaq_8byvr_512.jpg"/>
          <p:cNvPicPr>
            <a:picLocks noGrp="1"/>
          </p:cNvPicPr>
          <p:nvPr>
            <p:ph idx="1"/>
          </p:nvPr>
        </p:nvPicPr>
        <p:blipFill>
          <a:blip r:embed="rId2" cstate="print"/>
          <a:srcRect/>
          <a:stretch>
            <a:fillRect/>
          </a:stretch>
        </p:blipFill>
        <p:spPr bwMode="auto">
          <a:xfrm>
            <a:off x="1403648" y="1124744"/>
            <a:ext cx="2808312" cy="2808312"/>
          </a:xfrm>
          <a:prstGeom prst="rect">
            <a:avLst/>
          </a:prstGeom>
          <a:noFill/>
          <a:ln w="9525">
            <a:noFill/>
            <a:miter lim="800000"/>
            <a:headEnd/>
            <a:tailEnd/>
          </a:ln>
        </p:spPr>
      </p:pic>
      <p:pic>
        <p:nvPicPr>
          <p:cNvPr id="5" name="il_fi" descr="http://1.bp.blogspot.com/-PGYyCrh9W6I/UJFZGQelH9I/AAAAAAAASiI/rdqWXEseL_Q/s1600/er5yegtrergtrg.jpg"/>
          <p:cNvPicPr/>
          <p:nvPr/>
        </p:nvPicPr>
        <p:blipFill>
          <a:blip r:embed="rId3" cstate="print"/>
          <a:srcRect/>
          <a:stretch>
            <a:fillRect/>
          </a:stretch>
        </p:blipFill>
        <p:spPr bwMode="auto">
          <a:xfrm>
            <a:off x="1547664" y="3645024"/>
            <a:ext cx="6912768" cy="3024336"/>
          </a:xfrm>
          <a:prstGeom prst="rect">
            <a:avLst/>
          </a:prstGeom>
          <a:noFill/>
          <a:ln w="9525">
            <a:noFill/>
            <a:miter lim="800000"/>
            <a:headEnd/>
            <a:tailEnd/>
          </a:ln>
        </p:spPr>
      </p:pic>
      <p:pic>
        <p:nvPicPr>
          <p:cNvPr id="6" name="il_fi" descr="http://t2.ftcdn.net/jpg/00/37/94/19/400_F_37941987_CuHQYtRBlj8L8Io00WriNnN8pAGiswGv.jpg"/>
          <p:cNvPicPr/>
          <p:nvPr/>
        </p:nvPicPr>
        <p:blipFill>
          <a:blip r:embed="rId4" cstate="print"/>
          <a:srcRect/>
          <a:stretch>
            <a:fillRect/>
          </a:stretch>
        </p:blipFill>
        <p:spPr bwMode="auto">
          <a:xfrm>
            <a:off x="4932040" y="1124744"/>
            <a:ext cx="3240360" cy="273630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SEÑALIZACION</a:t>
            </a:r>
          </a:p>
        </p:txBody>
      </p:sp>
      <p:pic>
        <p:nvPicPr>
          <p:cNvPr id="4" name="il_fi" descr="http://www.cookingideas.es/imagenes/aviso.jpg?fe35c3"/>
          <p:cNvPicPr>
            <a:picLocks noGrp="1"/>
          </p:cNvPicPr>
          <p:nvPr>
            <p:ph idx="1"/>
          </p:nvPr>
        </p:nvPicPr>
        <p:blipFill>
          <a:blip r:embed="rId2" cstate="print"/>
          <a:srcRect/>
          <a:stretch>
            <a:fillRect/>
          </a:stretch>
        </p:blipFill>
        <p:spPr bwMode="auto">
          <a:xfrm>
            <a:off x="1331640" y="1704974"/>
            <a:ext cx="7200800" cy="467635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rot="20509745">
            <a:off x="1435608" y="2564904"/>
            <a:ext cx="7498080" cy="1368152"/>
          </a:xfrm>
        </p:spPr>
        <p:txBody>
          <a:bodyPr/>
          <a:lstStyle/>
          <a:p>
            <a:pPr algn="ctr"/>
            <a:r>
              <a:rPr lang="es-AR" dirty="0"/>
              <a:t>MUCHAS GRACIAS!!!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5122" name="Picture 2" descr="C:\Users\nancy\Pictures\final de fisica\slide-113-7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texto"/>
          <p:cNvSpPr>
            <a:spLocks noGrp="1"/>
          </p:cNvSpPr>
          <p:nvPr>
            <p:ph type="body" idx="2"/>
          </p:nvPr>
        </p:nvSpPr>
        <p:spPr/>
        <p:txBody>
          <a:bodyPr/>
          <a:lstStyle/>
          <a:p>
            <a:endParaRPr lang="es-AR"/>
          </a:p>
        </p:txBody>
      </p:sp>
      <p:pic>
        <p:nvPicPr>
          <p:cNvPr id="6146" name="Picture 2" descr="C:\Users\nancy\Pictures\final de fisica\slide-114-728.jpg"/>
          <p:cNvPicPr>
            <a:picLocks noGrp="1" noChangeAspect="1" noChangeArrowheads="1"/>
          </p:cNvPicPr>
          <p:nvPr>
            <p:ph sz="half"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404664"/>
            <a:ext cx="7498080" cy="936104"/>
          </a:xfrm>
        </p:spPr>
        <p:txBody>
          <a:bodyPr>
            <a:normAutofit fontScale="90000"/>
          </a:bodyPr>
          <a:lstStyle/>
          <a:p>
            <a:pPr algn="ctr"/>
            <a:r>
              <a:rPr lang="es-AR" sz="4900" dirty="0"/>
              <a:t>Tipos de Instalaciones de </a:t>
            </a:r>
            <a:r>
              <a:rPr lang="es-AR" sz="4900" dirty="0" err="1"/>
              <a:t>Rx</a:t>
            </a:r>
            <a:br>
              <a:rPr lang="es-AR" dirty="0"/>
            </a:br>
            <a:endParaRPr lang="es-AR" dirty="0"/>
          </a:p>
        </p:txBody>
      </p:sp>
      <p:sp>
        <p:nvSpPr>
          <p:cNvPr id="3" name="2 Marcador de contenido"/>
          <p:cNvSpPr>
            <a:spLocks noGrp="1"/>
          </p:cNvSpPr>
          <p:nvPr>
            <p:ph idx="1"/>
          </p:nvPr>
        </p:nvSpPr>
        <p:spPr/>
        <p:txBody>
          <a:bodyPr>
            <a:normAutofit/>
          </a:bodyPr>
          <a:lstStyle/>
          <a:p>
            <a:r>
              <a:rPr lang="es-AR" dirty="0"/>
              <a:t>Instalaciones radiográficas. </a:t>
            </a:r>
          </a:p>
          <a:p>
            <a:r>
              <a:rPr lang="es-AR" dirty="0"/>
              <a:t>Instalaciones para </a:t>
            </a:r>
            <a:r>
              <a:rPr lang="es-AR" dirty="0" err="1"/>
              <a:t>Fluoroscopía</a:t>
            </a:r>
            <a:r>
              <a:rPr lang="es-AR" dirty="0"/>
              <a:t>.</a:t>
            </a:r>
          </a:p>
          <a:p>
            <a:r>
              <a:rPr lang="es-AR" dirty="0"/>
              <a:t>Instalaciones de intervención.</a:t>
            </a:r>
          </a:p>
          <a:p>
            <a:r>
              <a:rPr lang="es-AR" dirty="0"/>
              <a:t>Inst. RX tórax dedicadas.</a:t>
            </a:r>
          </a:p>
          <a:p>
            <a:r>
              <a:rPr lang="es-AR" dirty="0"/>
              <a:t>Inst. para mamografías fijos.</a:t>
            </a:r>
          </a:p>
          <a:p>
            <a:r>
              <a:rPr lang="es-AR" dirty="0"/>
              <a:t>Inst. para mamografías móviles.</a:t>
            </a:r>
          </a:p>
          <a:p>
            <a:r>
              <a:rPr lang="es-AR" dirty="0"/>
              <a:t>Instalaciones Veterinarias.</a:t>
            </a:r>
          </a:p>
          <a:p>
            <a:r>
              <a:rPr lang="es-AR" dirty="0"/>
              <a:t>Simuladores para Radioterapia</a:t>
            </a:r>
          </a:p>
          <a:p>
            <a:endParaRPr lang="es-AR"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8194" name="Picture 2" descr="C:\Users\nancy\Pictures\final de fisica\slide-103-728.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9218" name="Picture 2" descr="C:\Users\nancy\Pictures\final de fisica\slide-10-7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0"/>
            <a:ext cx="7498080" cy="1196752"/>
          </a:xfrm>
        </p:spPr>
        <p:txBody>
          <a:bodyPr/>
          <a:lstStyle/>
          <a:p>
            <a:r>
              <a:rPr lang="es-AR" sz="4400" dirty="0"/>
              <a:t>Áreas de interés en blindajes</a:t>
            </a:r>
            <a:endParaRPr lang="es-AR" dirty="0"/>
          </a:p>
        </p:txBody>
      </p:sp>
      <p:sp>
        <p:nvSpPr>
          <p:cNvPr id="3" name="2 Marcador de contenido"/>
          <p:cNvSpPr>
            <a:spLocks noGrp="1"/>
          </p:cNvSpPr>
          <p:nvPr>
            <p:ph idx="1"/>
          </p:nvPr>
        </p:nvSpPr>
        <p:spPr>
          <a:xfrm>
            <a:off x="1435608" y="980728"/>
            <a:ext cx="7498080" cy="5544616"/>
          </a:xfrm>
        </p:spPr>
        <p:txBody>
          <a:bodyPr/>
          <a:lstStyle/>
          <a:p>
            <a:pPr>
              <a:buNone/>
            </a:pPr>
            <a:r>
              <a:rPr lang="es-AR" b="1" u="sng" dirty="0"/>
              <a:t>Áreas controladas:</a:t>
            </a:r>
            <a:endParaRPr lang="es-AR" dirty="0"/>
          </a:p>
          <a:p>
            <a:pPr>
              <a:buNone/>
            </a:pPr>
            <a:r>
              <a:rPr lang="es-AR" dirty="0"/>
              <a:t>   Aquellas que están bajo la supervisión de un oficial de </a:t>
            </a:r>
            <a:r>
              <a:rPr lang="es-AR" dirty="0" err="1"/>
              <a:t>radioprotección</a:t>
            </a:r>
            <a:r>
              <a:rPr lang="es-AR" dirty="0"/>
              <a:t>. Ejemplo: sala de rayos X, consola, cambiadores, etc. Los trabajadores aquí están en todo momento monitoreados y son generalmente los técnicos radiólogos y los médicos radiólogos.</a:t>
            </a:r>
          </a:p>
          <a:p>
            <a:pPr>
              <a:buNone/>
            </a:pPr>
            <a:endParaRPr lang="es-AR" dirty="0"/>
          </a:p>
          <a:p>
            <a:pPr>
              <a:buNone/>
            </a:pPr>
            <a:endParaRPr lang="es-AR" dirty="0"/>
          </a:p>
        </p:txBody>
      </p:sp>
      <p:pic>
        <p:nvPicPr>
          <p:cNvPr id="4" name="3 Imagen" descr="http://upload.wikimedia.org/wikipedia/commons/thumb/6/64/Examination_of_a_X-Ray_exposure.jpg/260px-Examination_of_a_X-Ray_exposure.jpg">
            <a:hlinkClick r:id="rId2"/>
          </p:cNvPr>
          <p:cNvPicPr/>
          <p:nvPr/>
        </p:nvPicPr>
        <p:blipFill>
          <a:blip r:embed="rId3" cstate="print"/>
          <a:srcRect/>
          <a:stretch>
            <a:fillRect/>
          </a:stretch>
        </p:blipFill>
        <p:spPr bwMode="auto">
          <a:xfrm>
            <a:off x="5796136" y="4581128"/>
            <a:ext cx="3168352" cy="2088232"/>
          </a:xfrm>
          <a:prstGeom prst="rect">
            <a:avLst/>
          </a:prstGeom>
          <a:noFill/>
          <a:ln w="9525">
            <a:noFill/>
            <a:miter lim="800000"/>
            <a:headEnd/>
            <a:tailEnd/>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5300" dirty="0"/>
              <a:t>Áreas de interés en blindajes</a:t>
            </a:r>
            <a:br>
              <a:rPr lang="es-AR" dirty="0"/>
            </a:br>
            <a:endParaRPr lang="es-AR" dirty="0"/>
          </a:p>
        </p:txBody>
      </p:sp>
      <p:sp>
        <p:nvSpPr>
          <p:cNvPr id="3" name="2 Marcador de contenido"/>
          <p:cNvSpPr>
            <a:spLocks noGrp="1"/>
          </p:cNvSpPr>
          <p:nvPr>
            <p:ph idx="1"/>
          </p:nvPr>
        </p:nvSpPr>
        <p:spPr>
          <a:xfrm>
            <a:off x="1435608" y="1447800"/>
            <a:ext cx="7498080" cy="5410200"/>
          </a:xfrm>
        </p:spPr>
        <p:txBody>
          <a:bodyPr/>
          <a:lstStyle/>
          <a:p>
            <a:r>
              <a:rPr lang="es-AR" b="1" u="sng" dirty="0"/>
              <a:t>Áreas NO controladas</a:t>
            </a:r>
            <a:r>
              <a:rPr lang="es-AR" dirty="0"/>
              <a:t>. </a:t>
            </a:r>
          </a:p>
          <a:p>
            <a:pPr>
              <a:buNone/>
            </a:pPr>
            <a:endParaRPr lang="es-AR" dirty="0"/>
          </a:p>
          <a:p>
            <a:pPr>
              <a:buNone/>
            </a:pPr>
            <a:r>
              <a:rPr lang="es-AR" dirty="0"/>
              <a:t>   Aquellas otras áreas que lindan o están cercanas a las arriba mencionadas en un hospital. Estas pueden ser sala de espera, baños, administración, etc. </a:t>
            </a:r>
          </a:p>
          <a:p>
            <a:pPr>
              <a:buNone/>
            </a:pPr>
            <a:endParaRPr lang="es-AR" dirty="0"/>
          </a:p>
        </p:txBody>
      </p:sp>
      <p:pic>
        <p:nvPicPr>
          <p:cNvPr id="7" name="il_fi" descr="http://www.guiainfantil.com/uploads/educacion/_____familiaG.jpg"/>
          <p:cNvPicPr/>
          <p:nvPr/>
        </p:nvPicPr>
        <p:blipFill>
          <a:blip r:embed="rId2" cstate="print"/>
          <a:srcRect/>
          <a:stretch>
            <a:fillRect/>
          </a:stretch>
        </p:blipFill>
        <p:spPr bwMode="auto">
          <a:xfrm>
            <a:off x="6300192" y="4221088"/>
            <a:ext cx="2664296" cy="2448272"/>
          </a:xfrm>
          <a:prstGeom prst="rect">
            <a:avLst/>
          </a:prstGeom>
          <a:noFill/>
          <a:ln w="9525">
            <a:noFill/>
            <a:miter lim="800000"/>
            <a:headEnd/>
            <a:tailEnd/>
          </a:ln>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389</TotalTime>
  <Words>799</Words>
  <Application>Microsoft Macintosh PowerPoint</Application>
  <PresentationFormat>On-screen Show (4:3)</PresentationFormat>
  <Paragraphs>82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Gill Sans MT</vt:lpstr>
      <vt:lpstr>Verdana</vt:lpstr>
      <vt:lpstr>Wingdings 2</vt:lpstr>
      <vt:lpstr>Solsticio</vt:lpstr>
      <vt:lpstr>Sala de rayos x</vt:lpstr>
      <vt:lpstr>TECNICAS BASICAS DE PROTECCION </vt:lpstr>
      <vt:lpstr>PowerPoint Presentation</vt:lpstr>
      <vt:lpstr>PowerPoint Presentation</vt:lpstr>
      <vt:lpstr>Tipos de Instalaciones de Rx </vt:lpstr>
      <vt:lpstr>PowerPoint Presentation</vt:lpstr>
      <vt:lpstr>PowerPoint Presentation</vt:lpstr>
      <vt:lpstr>Áreas de interés en blindajes</vt:lpstr>
      <vt:lpstr>Áreas de interés en blindajes </vt:lpstr>
      <vt:lpstr>Componentes del blindaje </vt:lpstr>
      <vt:lpstr>Tipos de radiación </vt:lpstr>
      <vt:lpstr>RADIACION PRIMARIA </vt:lpstr>
      <vt:lpstr>RADIACION SECUNDARIA</vt:lpstr>
      <vt:lpstr>PowerPoint Presentation</vt:lpstr>
      <vt:lpstr>PowerPoint Presentation</vt:lpstr>
      <vt:lpstr>PUERTAS  </vt:lpstr>
      <vt:lpstr>VENTANAS</vt:lpstr>
      <vt:lpstr>PISOS</vt:lpstr>
      <vt:lpstr>NORMATIVA DE SEÑALES</vt:lpstr>
      <vt:lpstr>ZONA CONTROLADA</vt:lpstr>
      <vt:lpstr>DENTRO DE LA ZONA CONTROLADA  </vt:lpstr>
      <vt:lpstr>ZONA VIGILADA</vt:lpstr>
      <vt:lpstr>Esta clasificación tiene validez exclusivamente durante la exposición con los equipos de rayos X, siendo todas ellas zonas de libre acceso, en el caso de que el equipo no esté en funcionamiento.</vt:lpstr>
      <vt:lpstr>SEÑALES FUERA DE LA SALA DE RAYOS </vt:lpstr>
      <vt:lpstr>SEÑALIZACION</vt:lpstr>
      <vt:lpstr>SEÑALIZACION</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nancy</dc:creator>
  <cp:lastModifiedBy>Ricardo Alberto Pizarro Iturrieta</cp:lastModifiedBy>
  <cp:revision>55</cp:revision>
  <dcterms:created xsi:type="dcterms:W3CDTF">2013-11-21T13:50:43Z</dcterms:created>
  <dcterms:modified xsi:type="dcterms:W3CDTF">2020-07-07T14:33:09Z</dcterms:modified>
</cp:coreProperties>
</file>